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7772400" cx="13817600"/>
  <p:notesSz cx="7559675" cy="106918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9" roundtripDataSignature="AMtx7mhTHrxfGVqR5FdaH+g85ufp9+K0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9" name="Google Shape;129;p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a3bd78c21_0_11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a3bd78c21_0_11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ca3bd78c21_0_11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ca3bd78c21_0_12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ca3bd78c21_0_12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ca3bd78c21_0_12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a3bd78c21_0_10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ca3bd78c21_0_10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ca3bd78c21_0_10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a3bd78c21_0_1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ca3bd78c21_0_1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ca3bd78c21_0_1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:notes"/>
          <p:cNvSpPr/>
          <p:nvPr>
            <p:ph idx="2" type="sldImg"/>
          </p:nvPr>
        </p:nvSpPr>
        <p:spPr>
          <a:xfrm>
            <a:off x="216360" y="812520"/>
            <a:ext cx="712692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" name="Google Shape;135;p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a3bd78c21_0_2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a3bd78c21_0_2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ca3bd78c21_0_2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:notes"/>
          <p:cNvSpPr/>
          <p:nvPr>
            <p:ph idx="2" type="sldImg"/>
          </p:nvPr>
        </p:nvSpPr>
        <p:spPr>
          <a:xfrm>
            <a:off x="216360" y="812520"/>
            <a:ext cx="712692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" name="Google Shape;153;p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Stable to use with low expense for different applications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Allow user to customize “smoothness” of motion with as many options as possible Provide generic interfaces that encapsulates technical details 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a3bd78c21_0_13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a3bd78c21_0_13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ca3bd78c21_0_132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a3bd78c21_0_7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a3bd78c21_0_7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ca3bd78c21_0_7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a3bd78c21_0_6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a3bd78c21_0_6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ca3bd78c21_0_64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ca3bd78c21_0_9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ca3bd78c21_0_9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ca3bd78c21_0_93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ca3bd78c21_0_8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ca3bd78c21_0_8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ca3bd78c21_0_86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7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" type="subTitle"/>
          </p:nvPr>
        </p:nvSpPr>
        <p:spPr>
          <a:xfrm>
            <a:off x="610560" y="1633320"/>
            <a:ext cx="1270080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2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2"/>
          <p:cNvSpPr txBox="1"/>
          <p:nvPr>
            <p:ph idx="1" type="body"/>
          </p:nvPr>
        </p:nvSpPr>
        <p:spPr>
          <a:xfrm>
            <a:off x="610560" y="1633320"/>
            <a:ext cx="1270080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2"/>
          <p:cNvSpPr txBox="1"/>
          <p:nvPr>
            <p:ph idx="2" type="body"/>
          </p:nvPr>
        </p:nvSpPr>
        <p:spPr>
          <a:xfrm>
            <a:off x="610560" y="4287960"/>
            <a:ext cx="1270080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3"/>
          <p:cNvSpPr txBox="1"/>
          <p:nvPr>
            <p:ph idx="1" type="body"/>
          </p:nvPr>
        </p:nvSpPr>
        <p:spPr>
          <a:xfrm>
            <a:off x="61056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3"/>
          <p:cNvSpPr txBox="1"/>
          <p:nvPr>
            <p:ph idx="2" type="body"/>
          </p:nvPr>
        </p:nvSpPr>
        <p:spPr>
          <a:xfrm>
            <a:off x="711864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3" type="body"/>
          </p:nvPr>
        </p:nvSpPr>
        <p:spPr>
          <a:xfrm>
            <a:off x="610560" y="428796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3"/>
          <p:cNvSpPr txBox="1"/>
          <p:nvPr>
            <p:ph idx="4" type="body"/>
          </p:nvPr>
        </p:nvSpPr>
        <p:spPr>
          <a:xfrm>
            <a:off x="7118640" y="428796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4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4"/>
          <p:cNvSpPr txBox="1"/>
          <p:nvPr>
            <p:ph idx="1" type="body"/>
          </p:nvPr>
        </p:nvSpPr>
        <p:spPr>
          <a:xfrm>
            <a:off x="610560" y="163332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4"/>
          <p:cNvSpPr txBox="1"/>
          <p:nvPr>
            <p:ph idx="2" type="body"/>
          </p:nvPr>
        </p:nvSpPr>
        <p:spPr>
          <a:xfrm>
            <a:off x="4904640" y="163332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4"/>
          <p:cNvSpPr txBox="1"/>
          <p:nvPr>
            <p:ph idx="3" type="body"/>
          </p:nvPr>
        </p:nvSpPr>
        <p:spPr>
          <a:xfrm>
            <a:off x="9198720" y="163332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 txBox="1"/>
          <p:nvPr>
            <p:ph idx="4" type="body"/>
          </p:nvPr>
        </p:nvSpPr>
        <p:spPr>
          <a:xfrm>
            <a:off x="610560" y="428796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4"/>
          <p:cNvSpPr txBox="1"/>
          <p:nvPr>
            <p:ph idx="5" type="body"/>
          </p:nvPr>
        </p:nvSpPr>
        <p:spPr>
          <a:xfrm>
            <a:off x="4904640" y="428796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4"/>
          <p:cNvSpPr txBox="1"/>
          <p:nvPr>
            <p:ph idx="6" type="body"/>
          </p:nvPr>
        </p:nvSpPr>
        <p:spPr>
          <a:xfrm>
            <a:off x="9198720" y="428796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1" type="body"/>
          </p:nvPr>
        </p:nvSpPr>
        <p:spPr>
          <a:xfrm>
            <a:off x="610560" y="1633320"/>
            <a:ext cx="1270080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5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45"/>
          <p:cNvSpPr txBox="1"/>
          <p:nvPr>
            <p:ph idx="1" type="subTitle"/>
          </p:nvPr>
        </p:nvSpPr>
        <p:spPr>
          <a:xfrm>
            <a:off x="610560" y="1633320"/>
            <a:ext cx="1270080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6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46"/>
          <p:cNvSpPr txBox="1"/>
          <p:nvPr>
            <p:ph idx="1" type="body"/>
          </p:nvPr>
        </p:nvSpPr>
        <p:spPr>
          <a:xfrm>
            <a:off x="610560" y="1633320"/>
            <a:ext cx="619776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46"/>
          <p:cNvSpPr txBox="1"/>
          <p:nvPr>
            <p:ph idx="2" type="body"/>
          </p:nvPr>
        </p:nvSpPr>
        <p:spPr>
          <a:xfrm>
            <a:off x="7118640" y="1633320"/>
            <a:ext cx="619776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7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8"/>
          <p:cNvSpPr txBox="1"/>
          <p:nvPr>
            <p:ph idx="1" type="subTitle"/>
          </p:nvPr>
        </p:nvSpPr>
        <p:spPr>
          <a:xfrm>
            <a:off x="690840" y="309960"/>
            <a:ext cx="12435120" cy="60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9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49"/>
          <p:cNvSpPr txBox="1"/>
          <p:nvPr>
            <p:ph idx="1" type="body"/>
          </p:nvPr>
        </p:nvSpPr>
        <p:spPr>
          <a:xfrm>
            <a:off x="61056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49"/>
          <p:cNvSpPr txBox="1"/>
          <p:nvPr>
            <p:ph idx="2" type="body"/>
          </p:nvPr>
        </p:nvSpPr>
        <p:spPr>
          <a:xfrm>
            <a:off x="7118640" y="1633320"/>
            <a:ext cx="619776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49"/>
          <p:cNvSpPr txBox="1"/>
          <p:nvPr>
            <p:ph idx="3" type="body"/>
          </p:nvPr>
        </p:nvSpPr>
        <p:spPr>
          <a:xfrm>
            <a:off x="610560" y="428796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0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50"/>
          <p:cNvSpPr txBox="1"/>
          <p:nvPr>
            <p:ph idx="1" type="body"/>
          </p:nvPr>
        </p:nvSpPr>
        <p:spPr>
          <a:xfrm>
            <a:off x="610560" y="1633320"/>
            <a:ext cx="619776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50"/>
          <p:cNvSpPr txBox="1"/>
          <p:nvPr>
            <p:ph idx="2" type="body"/>
          </p:nvPr>
        </p:nvSpPr>
        <p:spPr>
          <a:xfrm>
            <a:off x="711864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50"/>
          <p:cNvSpPr txBox="1"/>
          <p:nvPr>
            <p:ph idx="3" type="body"/>
          </p:nvPr>
        </p:nvSpPr>
        <p:spPr>
          <a:xfrm>
            <a:off x="7118640" y="428796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1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51"/>
          <p:cNvSpPr txBox="1"/>
          <p:nvPr>
            <p:ph idx="1" type="body"/>
          </p:nvPr>
        </p:nvSpPr>
        <p:spPr>
          <a:xfrm>
            <a:off x="61056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51"/>
          <p:cNvSpPr txBox="1"/>
          <p:nvPr>
            <p:ph idx="2" type="body"/>
          </p:nvPr>
        </p:nvSpPr>
        <p:spPr>
          <a:xfrm>
            <a:off x="711864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51"/>
          <p:cNvSpPr txBox="1"/>
          <p:nvPr>
            <p:ph idx="3" type="body"/>
          </p:nvPr>
        </p:nvSpPr>
        <p:spPr>
          <a:xfrm>
            <a:off x="610560" y="4287960"/>
            <a:ext cx="1270080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2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52"/>
          <p:cNvSpPr txBox="1"/>
          <p:nvPr>
            <p:ph idx="1" type="body"/>
          </p:nvPr>
        </p:nvSpPr>
        <p:spPr>
          <a:xfrm>
            <a:off x="610560" y="1633320"/>
            <a:ext cx="1270080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52"/>
          <p:cNvSpPr txBox="1"/>
          <p:nvPr>
            <p:ph idx="2" type="body"/>
          </p:nvPr>
        </p:nvSpPr>
        <p:spPr>
          <a:xfrm>
            <a:off x="610560" y="4287960"/>
            <a:ext cx="1270080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3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53"/>
          <p:cNvSpPr txBox="1"/>
          <p:nvPr>
            <p:ph idx="1" type="body"/>
          </p:nvPr>
        </p:nvSpPr>
        <p:spPr>
          <a:xfrm>
            <a:off x="61056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53"/>
          <p:cNvSpPr txBox="1"/>
          <p:nvPr>
            <p:ph idx="2" type="body"/>
          </p:nvPr>
        </p:nvSpPr>
        <p:spPr>
          <a:xfrm>
            <a:off x="711864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3"/>
          <p:cNvSpPr txBox="1"/>
          <p:nvPr>
            <p:ph idx="3" type="body"/>
          </p:nvPr>
        </p:nvSpPr>
        <p:spPr>
          <a:xfrm>
            <a:off x="610560" y="428796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53"/>
          <p:cNvSpPr txBox="1"/>
          <p:nvPr>
            <p:ph idx="4" type="body"/>
          </p:nvPr>
        </p:nvSpPr>
        <p:spPr>
          <a:xfrm>
            <a:off x="7118640" y="428796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4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54"/>
          <p:cNvSpPr txBox="1"/>
          <p:nvPr>
            <p:ph idx="1" type="body"/>
          </p:nvPr>
        </p:nvSpPr>
        <p:spPr>
          <a:xfrm>
            <a:off x="610560" y="163332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54"/>
          <p:cNvSpPr txBox="1"/>
          <p:nvPr>
            <p:ph idx="2" type="body"/>
          </p:nvPr>
        </p:nvSpPr>
        <p:spPr>
          <a:xfrm>
            <a:off x="4904640" y="163332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54"/>
          <p:cNvSpPr txBox="1"/>
          <p:nvPr>
            <p:ph idx="3" type="body"/>
          </p:nvPr>
        </p:nvSpPr>
        <p:spPr>
          <a:xfrm>
            <a:off x="9198720" y="163332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54"/>
          <p:cNvSpPr txBox="1"/>
          <p:nvPr>
            <p:ph idx="4" type="body"/>
          </p:nvPr>
        </p:nvSpPr>
        <p:spPr>
          <a:xfrm>
            <a:off x="610560" y="428796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54"/>
          <p:cNvSpPr txBox="1"/>
          <p:nvPr>
            <p:ph idx="5" type="body"/>
          </p:nvPr>
        </p:nvSpPr>
        <p:spPr>
          <a:xfrm>
            <a:off x="4904640" y="428796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54"/>
          <p:cNvSpPr txBox="1"/>
          <p:nvPr>
            <p:ph idx="6" type="body"/>
          </p:nvPr>
        </p:nvSpPr>
        <p:spPr>
          <a:xfrm>
            <a:off x="9198720" y="4287960"/>
            <a:ext cx="408924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5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5"/>
          <p:cNvSpPr txBox="1"/>
          <p:nvPr>
            <p:ph idx="1" type="body"/>
          </p:nvPr>
        </p:nvSpPr>
        <p:spPr>
          <a:xfrm>
            <a:off x="610560" y="1633320"/>
            <a:ext cx="1270080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1" type="body"/>
          </p:nvPr>
        </p:nvSpPr>
        <p:spPr>
          <a:xfrm>
            <a:off x="610560" y="1633320"/>
            <a:ext cx="619776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6"/>
          <p:cNvSpPr txBox="1"/>
          <p:nvPr>
            <p:ph idx="2" type="body"/>
          </p:nvPr>
        </p:nvSpPr>
        <p:spPr>
          <a:xfrm>
            <a:off x="7118640" y="1633320"/>
            <a:ext cx="619776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 txBox="1"/>
          <p:nvPr>
            <p:ph idx="1" type="subTitle"/>
          </p:nvPr>
        </p:nvSpPr>
        <p:spPr>
          <a:xfrm>
            <a:off x="690840" y="309960"/>
            <a:ext cx="12435120" cy="60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9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9"/>
          <p:cNvSpPr txBox="1"/>
          <p:nvPr>
            <p:ph idx="1" type="body"/>
          </p:nvPr>
        </p:nvSpPr>
        <p:spPr>
          <a:xfrm>
            <a:off x="61056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9"/>
          <p:cNvSpPr txBox="1"/>
          <p:nvPr>
            <p:ph idx="2" type="body"/>
          </p:nvPr>
        </p:nvSpPr>
        <p:spPr>
          <a:xfrm>
            <a:off x="7118640" y="1633320"/>
            <a:ext cx="619776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9"/>
          <p:cNvSpPr txBox="1"/>
          <p:nvPr>
            <p:ph idx="3" type="body"/>
          </p:nvPr>
        </p:nvSpPr>
        <p:spPr>
          <a:xfrm>
            <a:off x="610560" y="428796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0"/>
          <p:cNvSpPr txBox="1"/>
          <p:nvPr>
            <p:ph idx="1" type="body"/>
          </p:nvPr>
        </p:nvSpPr>
        <p:spPr>
          <a:xfrm>
            <a:off x="610560" y="1633320"/>
            <a:ext cx="619776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0"/>
          <p:cNvSpPr txBox="1"/>
          <p:nvPr>
            <p:ph idx="2" type="body"/>
          </p:nvPr>
        </p:nvSpPr>
        <p:spPr>
          <a:xfrm>
            <a:off x="711864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0"/>
          <p:cNvSpPr txBox="1"/>
          <p:nvPr>
            <p:ph idx="3" type="body"/>
          </p:nvPr>
        </p:nvSpPr>
        <p:spPr>
          <a:xfrm>
            <a:off x="7118640" y="428796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1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1"/>
          <p:cNvSpPr txBox="1"/>
          <p:nvPr>
            <p:ph idx="1" type="body"/>
          </p:nvPr>
        </p:nvSpPr>
        <p:spPr>
          <a:xfrm>
            <a:off x="61056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1"/>
          <p:cNvSpPr txBox="1"/>
          <p:nvPr>
            <p:ph idx="2" type="body"/>
          </p:nvPr>
        </p:nvSpPr>
        <p:spPr>
          <a:xfrm>
            <a:off x="7118640" y="1633320"/>
            <a:ext cx="619776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1"/>
          <p:cNvSpPr txBox="1"/>
          <p:nvPr>
            <p:ph idx="3" type="body"/>
          </p:nvPr>
        </p:nvSpPr>
        <p:spPr>
          <a:xfrm>
            <a:off x="610560" y="4287960"/>
            <a:ext cx="12700800" cy="242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.xml"/><Relationship Id="rId10" Type="http://schemas.openxmlformats.org/officeDocument/2006/relationships/slideLayout" Target="../slideLayouts/slideLayout4.xml"/><Relationship Id="rId13" Type="http://schemas.openxmlformats.org/officeDocument/2006/relationships/slideLayout" Target="../slideLayouts/slideLayout7.xml"/><Relationship Id="rId12" Type="http://schemas.openxmlformats.org/officeDocument/2006/relationships/slideLayout" Target="../slideLayouts/slideLayout6.xml"/><Relationship Id="rId1" Type="http://schemas.openxmlformats.org/officeDocument/2006/relationships/image" Target="../media/image8.jpg"/><Relationship Id="rId2" Type="http://schemas.openxmlformats.org/officeDocument/2006/relationships/image" Target="../media/image1.jpg"/><Relationship Id="rId3" Type="http://schemas.openxmlformats.org/officeDocument/2006/relationships/image" Target="../media/image3.jpg"/><Relationship Id="rId4" Type="http://schemas.openxmlformats.org/officeDocument/2006/relationships/image" Target="../media/image10.jpg"/><Relationship Id="rId9" Type="http://schemas.openxmlformats.org/officeDocument/2006/relationships/slideLayout" Target="../slideLayouts/slideLayout3.xml"/><Relationship Id="rId15" Type="http://schemas.openxmlformats.org/officeDocument/2006/relationships/slideLayout" Target="../slideLayouts/slideLayout9.xml"/><Relationship Id="rId14" Type="http://schemas.openxmlformats.org/officeDocument/2006/relationships/slideLayout" Target="../slideLayouts/slideLayout8.xml"/><Relationship Id="rId17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0.xml"/><Relationship Id="rId5" Type="http://schemas.openxmlformats.org/officeDocument/2006/relationships/image" Target="../media/image2.jpg"/><Relationship Id="rId19" Type="http://schemas.openxmlformats.org/officeDocument/2006/relationships/theme" Target="../theme/theme2.xml"/><Relationship Id="rId6" Type="http://schemas.openxmlformats.org/officeDocument/2006/relationships/image" Target="../media/image5.png"/><Relationship Id="rId18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7.jpg"/><Relationship Id="rId2" Type="http://schemas.openxmlformats.org/officeDocument/2006/relationships/image" Target="../media/image9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3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6"/>
          <p:cNvGrpSpPr/>
          <p:nvPr/>
        </p:nvGrpSpPr>
        <p:grpSpPr>
          <a:xfrm>
            <a:off x="-2880" y="2694960"/>
            <a:ext cx="13820400" cy="2351880"/>
            <a:chOff x="-2880" y="2694960"/>
            <a:chExt cx="13820400" cy="2351880"/>
          </a:xfrm>
        </p:grpSpPr>
        <p:pic>
          <p:nvPicPr>
            <p:cNvPr id="11" name="Google Shape;11;p16"/>
            <p:cNvPicPr preferRelativeResize="0"/>
            <p:nvPr/>
          </p:nvPicPr>
          <p:blipFill rotWithShape="1">
            <a:blip r:embed="rId1">
              <a:alphaModFix/>
            </a:blip>
            <a:srcRect b="0" l="0" r="0" t="193"/>
            <a:stretch/>
          </p:blipFill>
          <p:spPr>
            <a:xfrm>
              <a:off x="-2880" y="2697120"/>
              <a:ext cx="3455640" cy="234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1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3452760" y="2694960"/>
              <a:ext cx="3455640" cy="23515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907320" y="2694960"/>
              <a:ext cx="3455640" cy="23515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361880" y="2697840"/>
              <a:ext cx="3455640" cy="2349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" name="Google Shape;15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111280"/>
            <a:ext cx="13817160" cy="267336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6"/>
          <p:cNvSpPr/>
          <p:nvPr/>
        </p:nvSpPr>
        <p:spPr>
          <a:xfrm>
            <a:off x="12960" y="5528520"/>
            <a:ext cx="13804200" cy="2256120"/>
          </a:xfrm>
          <a:prstGeom prst="rect">
            <a:avLst/>
          </a:prstGeom>
          <a:solidFill>
            <a:srgbClr val="E84A26"/>
          </a:solidFill>
          <a:ln>
            <a:noFill/>
          </a:ln>
          <a:effectLst>
            <a:outerShdw dir="5400000" dist="23040">
              <a:srgbClr val="000000">
                <a:alpha val="3490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" name="Google Shape;17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1720" y="5698440"/>
            <a:ext cx="4445640" cy="14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6"/>
          <p:cNvSpPr txBox="1"/>
          <p:nvPr>
            <p:ph idx="1" type="body"/>
          </p:nvPr>
        </p:nvSpPr>
        <p:spPr>
          <a:xfrm>
            <a:off x="610560" y="619200"/>
            <a:ext cx="12736080" cy="742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" name="Google Shape;19;p16"/>
          <p:cNvSpPr txBox="1"/>
          <p:nvPr>
            <p:ph idx="2" type="body"/>
          </p:nvPr>
        </p:nvSpPr>
        <p:spPr>
          <a:xfrm>
            <a:off x="610560" y="1569960"/>
            <a:ext cx="12736080" cy="326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" name="Google Shape;20;p16"/>
          <p:cNvSpPr txBox="1"/>
          <p:nvPr>
            <p:ph idx="3" type="body"/>
          </p:nvPr>
        </p:nvSpPr>
        <p:spPr>
          <a:xfrm>
            <a:off x="610560" y="1860840"/>
            <a:ext cx="12736080" cy="30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" name="Google Shape;21;p16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/>
          <p:nvPr/>
        </p:nvSpPr>
        <p:spPr>
          <a:xfrm>
            <a:off x="0" y="7172640"/>
            <a:ext cx="13817160" cy="599400"/>
          </a:xfrm>
          <a:prstGeom prst="rect">
            <a:avLst/>
          </a:prstGeom>
          <a:solidFill>
            <a:srgbClr val="E84A26"/>
          </a:solidFill>
          <a:ln>
            <a:noFill/>
          </a:ln>
          <a:effectLst>
            <a:outerShdw dir="5400000" dist="23040">
              <a:srgbClr val="000000">
                <a:alpha val="3490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20"/>
          <p:cNvPicPr preferRelativeResize="0"/>
          <p:nvPr/>
        </p:nvPicPr>
        <p:blipFill rotWithShape="1">
          <a:blip r:embed="rId1">
            <a:alphaModFix/>
          </a:blip>
          <a:srcRect b="75374" l="0" r="0" t="0"/>
          <a:stretch/>
        </p:blipFill>
        <p:spPr>
          <a:xfrm>
            <a:off x="0" y="7022520"/>
            <a:ext cx="13817160" cy="253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301480" y="7353360"/>
            <a:ext cx="1940040" cy="196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20"/>
          <p:cNvPicPr preferRelativeResize="0"/>
          <p:nvPr/>
        </p:nvPicPr>
        <p:blipFill rotWithShape="1">
          <a:blip r:embed="rId3">
            <a:alphaModFix/>
          </a:blip>
          <a:srcRect b="63562" l="0" r="92702" t="0"/>
          <a:stretch/>
        </p:blipFill>
        <p:spPr>
          <a:xfrm>
            <a:off x="499680" y="7239600"/>
            <a:ext cx="367560" cy="42408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0"/>
          <p:cNvSpPr txBox="1"/>
          <p:nvPr>
            <p:ph idx="1" type="body"/>
          </p:nvPr>
        </p:nvSpPr>
        <p:spPr>
          <a:xfrm>
            <a:off x="610560" y="1633320"/>
            <a:ext cx="12700800" cy="5082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6" name="Google Shape;76;p20"/>
          <p:cNvSpPr txBox="1"/>
          <p:nvPr>
            <p:ph idx="2" type="body"/>
          </p:nvPr>
        </p:nvSpPr>
        <p:spPr>
          <a:xfrm>
            <a:off x="610560" y="635400"/>
            <a:ext cx="12630960" cy="726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829440" y="7237080"/>
            <a:ext cx="533520" cy="41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None/>
              <a:defRPr b="0" sz="1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buNone/>
              <a:defRPr b="0" sz="1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buNone/>
              <a:defRPr b="0" sz="1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buNone/>
              <a:defRPr b="0" sz="1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buNone/>
              <a:defRPr b="0" sz="1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buNone/>
              <a:defRPr b="0" sz="1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buNone/>
              <a:defRPr b="0" sz="1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buNone/>
              <a:defRPr b="0" sz="1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buNone/>
              <a:defRPr b="0" sz="1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20"/>
          <p:cNvSpPr txBox="1"/>
          <p:nvPr>
            <p:ph type="title"/>
          </p:nvPr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5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hyperlink" Target="http://www.youtube.com/watch?v=C0XjXqO6Ji8" TargetMode="External"/><Relationship Id="rId5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"/>
          <p:cNvSpPr txBox="1"/>
          <p:nvPr/>
        </p:nvSpPr>
        <p:spPr>
          <a:xfrm>
            <a:off x="610550" y="1708465"/>
            <a:ext cx="12736200" cy="7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E84A27"/>
                </a:solidFill>
              </a:rPr>
              <a:t>Wenjie Yu</a:t>
            </a:r>
            <a:endParaRPr sz="2400">
              <a:solidFill>
                <a:srgbClr val="E84A27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E84A27"/>
                </a:solidFill>
                <a:latin typeface="Arial"/>
                <a:ea typeface="Arial"/>
                <a:cs typeface="Arial"/>
                <a:sym typeface="Arial"/>
              </a:rPr>
              <a:t>Advisor: </a:t>
            </a:r>
            <a:r>
              <a:rPr lang="en-US" sz="2400">
                <a:solidFill>
                  <a:srgbClr val="E84A27"/>
                </a:solidFill>
              </a:rPr>
              <a:t>Jinjun Xiong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"/>
          <p:cNvSpPr txBox="1"/>
          <p:nvPr/>
        </p:nvSpPr>
        <p:spPr>
          <a:xfrm>
            <a:off x="558800" y="431800"/>
            <a:ext cx="12787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/>
              <a:t>Design &amp; Optimization of Programmable Motion Profiling &amp; Control With Autonomous UAV Applications</a:t>
            </a:r>
            <a:endParaRPr b="1"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ca3bd78c21_0_114"/>
          <p:cNvSpPr txBox="1"/>
          <p:nvPr>
            <p:ph type="title"/>
          </p:nvPr>
        </p:nvSpPr>
        <p:spPr>
          <a:xfrm>
            <a:off x="690840" y="309960"/>
            <a:ext cx="12435000" cy="12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Drone Application</a:t>
            </a:r>
            <a:endParaRPr sz="3600"/>
          </a:p>
        </p:txBody>
      </p:sp>
      <p:sp>
        <p:nvSpPr>
          <p:cNvPr id="208" name="Google Shape;208;gca3bd78c21_0_114"/>
          <p:cNvSpPr txBox="1"/>
          <p:nvPr>
            <p:ph idx="1" type="body"/>
          </p:nvPr>
        </p:nvSpPr>
        <p:spPr>
          <a:xfrm>
            <a:off x="610550" y="1633325"/>
            <a:ext cx="6645300" cy="508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DIY drone with pixhawk flight controller &amp; an on-board Raspberry Pi 3B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most commercial drones are expensive and closed-source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Mapping required between velocity vectors &amp; roll, pitch, yaw angles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derivation covered in [4]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euler angles vs. quaternion [5]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both provided by DroneKit API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gca3bd78c21_0_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000" y="614760"/>
            <a:ext cx="4392713" cy="5860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a3bd78c21_0_124"/>
          <p:cNvSpPr txBox="1"/>
          <p:nvPr>
            <p:ph type="title"/>
          </p:nvPr>
        </p:nvSpPr>
        <p:spPr>
          <a:xfrm>
            <a:off x="690840" y="309960"/>
            <a:ext cx="12435000" cy="12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Further Work</a:t>
            </a:r>
            <a:endParaRPr sz="3600"/>
          </a:p>
        </p:txBody>
      </p:sp>
      <p:sp>
        <p:nvSpPr>
          <p:cNvPr id="216" name="Google Shape;216;gca3bd78c21_0_124"/>
          <p:cNvSpPr txBox="1"/>
          <p:nvPr>
            <p:ph idx="1" type="body"/>
          </p:nvPr>
        </p:nvSpPr>
        <p:spPr>
          <a:xfrm>
            <a:off x="610550" y="1633325"/>
            <a:ext cx="11743800" cy="508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More Programmability in terms of the shape of the motion profiles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more waveforms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allow asymmetry, maybe allow user to set the ratio of acceleration, constant, deceleration phases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allow velocity profiles with non-zero endpoints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Performance Optimization (currently with Cython)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Implementation with C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Support for more edge devices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Integration with local path planning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a3bd78c21_0_106"/>
          <p:cNvSpPr txBox="1"/>
          <p:nvPr>
            <p:ph type="title"/>
          </p:nvPr>
        </p:nvSpPr>
        <p:spPr>
          <a:xfrm>
            <a:off x="690840" y="309960"/>
            <a:ext cx="12435000" cy="12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Questions</a:t>
            </a:r>
            <a:endParaRPr sz="3600"/>
          </a:p>
        </p:txBody>
      </p:sp>
      <p:sp>
        <p:nvSpPr>
          <p:cNvPr id="223" name="Google Shape;223;gca3bd78c21_0_106"/>
          <p:cNvSpPr txBox="1"/>
          <p:nvPr>
            <p:ph idx="1" type="body"/>
          </p:nvPr>
        </p:nvSpPr>
        <p:spPr>
          <a:xfrm>
            <a:off x="610550" y="3766921"/>
            <a:ext cx="12700800" cy="67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Thank you!</a:t>
            </a:r>
            <a:endParaRPr sz="4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a3bd78c21_0_10"/>
          <p:cNvSpPr txBox="1"/>
          <p:nvPr/>
        </p:nvSpPr>
        <p:spPr>
          <a:xfrm>
            <a:off x="462240" y="513160"/>
            <a:ext cx="12435000" cy="12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References</a:t>
            </a:r>
            <a:endParaRPr b="0" sz="36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ca3bd78c21_0_10"/>
          <p:cNvSpPr txBox="1"/>
          <p:nvPr/>
        </p:nvSpPr>
        <p:spPr>
          <a:xfrm>
            <a:off x="462250" y="1955800"/>
            <a:ext cx="116736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400"/>
              <a:buAutoNum type="arabicPeriod"/>
            </a:pPr>
            <a:r>
              <a:rPr lang="en-US" sz="2400">
                <a:solidFill>
                  <a:srgbClr val="333333"/>
                </a:solidFill>
                <a:highlight>
                  <a:srgbClr val="FFFFFF"/>
                </a:highlight>
              </a:rPr>
              <a:t>"Trapezoidal vs S-Curve Profiles," </a:t>
            </a:r>
            <a:r>
              <a:rPr i="1" lang="en-US" sz="2400">
                <a:solidFill>
                  <a:srgbClr val="333333"/>
                </a:solidFill>
                <a:highlight>
                  <a:srgbClr val="FFFFFF"/>
                </a:highlight>
              </a:rPr>
              <a:t>YouTube</a:t>
            </a:r>
            <a:r>
              <a:rPr lang="en-US" sz="2400">
                <a:solidFill>
                  <a:srgbClr val="333333"/>
                </a:solidFill>
                <a:highlight>
                  <a:srgbClr val="FFFFFF"/>
                </a:highlight>
              </a:rPr>
              <a:t>, Mar 19, 2013.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400"/>
              <a:buAutoNum type="arabicPeriod"/>
            </a:pPr>
            <a:r>
              <a:rPr lang="en-US" sz="2400">
                <a:solidFill>
                  <a:srgbClr val="333333"/>
                </a:solidFill>
                <a:highlight>
                  <a:srgbClr val="FFFFFF"/>
                </a:highlight>
              </a:rPr>
              <a:t>Hompson, Peter M, (5 May 2011), "Snap, Crackle, and Pop," AIAA Info, Hawthorne, California: Systems Technology.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400"/>
              <a:buAutoNum type="arabicPeriod"/>
            </a:pPr>
            <a:r>
              <a:rPr lang="en-US" sz="2400">
                <a:solidFill>
                  <a:srgbClr val="333333"/>
                </a:solidFill>
                <a:highlight>
                  <a:srgbClr val="FFFFFF"/>
                </a:highlight>
              </a:rPr>
              <a:t>Kim Doang Nguyen, I-Ming Chen and Teck-Chew Ng, "Planning algorithms for s- curve trajectories," 2007 IEEE/ASME international conference on advanced intelligent mechatronics, Zurich, 2007, pp. 1-6.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400"/>
              <a:buAutoNum type="arabicPeriod"/>
            </a:pPr>
            <a:r>
              <a:rPr lang="en-US" sz="2400">
                <a:solidFill>
                  <a:srgbClr val="333333"/>
                </a:solidFill>
                <a:highlight>
                  <a:srgbClr val="FFFFFF"/>
                </a:highlight>
              </a:rPr>
              <a:t>Mellinger, Daniel Warren, "Trajectory Generation and Control for Quadrotors" (2012). Publicly Accessible Penn Dissertations. 547.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400"/>
              <a:buAutoNum type="arabicPeriod"/>
            </a:pPr>
            <a:r>
              <a:rPr lang="en-US" sz="2400">
                <a:solidFill>
                  <a:srgbClr val="333333"/>
                </a:solidFill>
                <a:highlight>
                  <a:srgbClr val="FFFFFF"/>
                </a:highlight>
              </a:rPr>
              <a:t>Kuffner, James, (2004), "Effective sampling and distance metrics for 3D rigid body path planning," Proceedings - IEEE International Conference on Robotics and Au- tomation, 2004, 3993 - 3998 Vol.4.</a:t>
            </a:r>
            <a:endParaRPr sz="24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"/>
          <p:cNvSpPr txBox="1"/>
          <p:nvPr/>
        </p:nvSpPr>
        <p:spPr>
          <a:xfrm>
            <a:off x="690840" y="309960"/>
            <a:ext cx="12435120" cy="129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Motion Profiles and Controllers in the Industry</a:t>
            </a:r>
            <a:endParaRPr b="0" sz="36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"/>
          <p:cNvSpPr txBox="1"/>
          <p:nvPr/>
        </p:nvSpPr>
        <p:spPr>
          <a:xfrm>
            <a:off x="457200" y="1633325"/>
            <a:ext cx="5666400" cy="50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1417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Often NOT 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Reusable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specific to a tool type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Not much programmability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few to none 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changeable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 parameters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Closed Source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source code not accessible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Expensive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hard to redesign, often requires a replacement of the entire controller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2"/>
          <p:cNvPicPr preferRelativeResize="0"/>
          <p:nvPr/>
        </p:nvPicPr>
        <p:blipFill rotWithShape="1">
          <a:blip r:embed="rId3">
            <a:alphaModFix/>
          </a:blip>
          <a:srcRect b="33793" l="65911" r="13011" t="4875"/>
          <a:stretch/>
        </p:blipFill>
        <p:spPr>
          <a:xfrm>
            <a:off x="5966900" y="3409200"/>
            <a:ext cx="2055500" cy="260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1100" y="2512820"/>
            <a:ext cx="2790600" cy="3427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"/>
          <p:cNvPicPr preferRelativeResize="0"/>
          <p:nvPr/>
        </p:nvPicPr>
        <p:blipFill rotWithShape="1">
          <a:blip r:embed="rId5">
            <a:alphaModFix/>
          </a:blip>
          <a:srcRect b="0" l="5562" r="13228" t="0"/>
          <a:stretch/>
        </p:blipFill>
        <p:spPr>
          <a:xfrm>
            <a:off x="11312025" y="914075"/>
            <a:ext cx="1941725" cy="544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a3bd78c21_0_28"/>
          <p:cNvSpPr txBox="1"/>
          <p:nvPr>
            <p:ph idx="1" type="body"/>
          </p:nvPr>
        </p:nvSpPr>
        <p:spPr>
          <a:xfrm>
            <a:off x="610550" y="1633325"/>
            <a:ext cx="6219900" cy="508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Calibri"/>
              <a:buChar char="●"/>
            </a:pPr>
            <a:r>
              <a:rPr lang="en-US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Increase the smoothness of motion by eliminating sharp corners in the trapezoidal velocity curve</a:t>
            </a:r>
            <a:endParaRPr sz="2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Calibri"/>
              <a:buChar char="○"/>
            </a:pPr>
            <a:r>
              <a:rPr lang="en-US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Eliminate residual vibration caused by infinite jerk at sharp corners</a:t>
            </a:r>
            <a:endParaRPr sz="2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Calibri"/>
              <a:buChar char="●"/>
            </a:pPr>
            <a:r>
              <a:rPr lang="en-US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Generate higher-order profiles gives us more precise control of the </a:t>
            </a:r>
            <a:r>
              <a:rPr lang="en-US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smoothness</a:t>
            </a:r>
            <a:r>
              <a:rPr lang="en-US" sz="2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of motion</a:t>
            </a:r>
            <a:endParaRPr sz="2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ca3bd78c21_0_28"/>
          <p:cNvSpPr txBox="1"/>
          <p:nvPr/>
        </p:nvSpPr>
        <p:spPr>
          <a:xfrm>
            <a:off x="690840" y="309960"/>
            <a:ext cx="12435000" cy="12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Trapezoidal</a:t>
            </a:r>
            <a:r>
              <a:rPr lang="en-US" sz="3600"/>
              <a:t> Profile vs. S-curve Profile</a:t>
            </a:r>
            <a:endParaRPr b="0" sz="36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gca3bd78c21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4275" y="563275"/>
            <a:ext cx="3941374" cy="2576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150" name="Google Shape;150;gca3bd78c21_0_28" title="Trapezoidal vs S-Curve Profiles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0175" y="32863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"/>
          <p:cNvSpPr txBox="1"/>
          <p:nvPr/>
        </p:nvSpPr>
        <p:spPr>
          <a:xfrm>
            <a:off x="690840" y="309960"/>
            <a:ext cx="12435000" cy="12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Research Objectives and Goals</a:t>
            </a:r>
            <a:endParaRPr b="0" sz="36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3"/>
          <p:cNvSpPr txBox="1"/>
          <p:nvPr/>
        </p:nvSpPr>
        <p:spPr>
          <a:xfrm>
            <a:off x="690850" y="1607400"/>
            <a:ext cx="6203700" cy="45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Motion Profiling Feedforward System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Robustness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Programmability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Portability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Closed-loop Applications with Open-Sourced PID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Multi-Dimension translating platform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Drone Application with Ardupilot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4163" y="3623625"/>
            <a:ext cx="2816950" cy="302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99700" y="501900"/>
            <a:ext cx="2541400" cy="286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"/>
          <p:cNvSpPr txBox="1"/>
          <p:nvPr/>
        </p:nvSpPr>
        <p:spPr>
          <a:xfrm>
            <a:off x="446785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ca3bd78c21_0_132"/>
          <p:cNvSpPr txBox="1"/>
          <p:nvPr>
            <p:ph type="title"/>
          </p:nvPr>
        </p:nvSpPr>
        <p:spPr>
          <a:xfrm>
            <a:off x="690840" y="309960"/>
            <a:ext cx="12435000" cy="12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Feedforward System Overview</a:t>
            </a:r>
            <a:endParaRPr sz="3600"/>
          </a:p>
        </p:txBody>
      </p:sp>
      <p:sp>
        <p:nvSpPr>
          <p:cNvPr id="166" name="Google Shape;166;gca3bd78c21_0_132"/>
          <p:cNvSpPr txBox="1"/>
          <p:nvPr>
            <p:ph idx="1" type="body"/>
          </p:nvPr>
        </p:nvSpPr>
        <p:spPr>
          <a:xfrm>
            <a:off x="610550" y="1480925"/>
            <a:ext cx="12953100" cy="3192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Allow users to pick the order n, i.e, the number of integrators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Allow users to set the most generic parameters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Total distance + total time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Total distance + maximum velocity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Provide a profile generation mechanism for signal x(t)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Allow users to pick the waveform, e.g. sine wave vs square wave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Hide the customization details 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from users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■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all the boundary conditions of piecewise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gca3bd78c21_0_132"/>
          <p:cNvPicPr preferRelativeResize="0"/>
          <p:nvPr/>
        </p:nvPicPr>
        <p:blipFill rotWithShape="1">
          <a:blip r:embed="rId3">
            <a:alphaModFix/>
          </a:blip>
          <a:srcRect b="0" l="4561" r="0" t="0"/>
          <a:stretch/>
        </p:blipFill>
        <p:spPr>
          <a:xfrm>
            <a:off x="4329362" y="4673525"/>
            <a:ext cx="6541875" cy="231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a3bd78c21_0_73"/>
          <p:cNvSpPr txBox="1"/>
          <p:nvPr>
            <p:ph type="title"/>
          </p:nvPr>
        </p:nvSpPr>
        <p:spPr>
          <a:xfrm>
            <a:off x="690840" y="309960"/>
            <a:ext cx="12435000" cy="12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Extension of Traditional Motion Profiling Approach</a:t>
            </a:r>
            <a:endParaRPr sz="3600"/>
          </a:p>
        </p:txBody>
      </p:sp>
      <p:sp>
        <p:nvSpPr>
          <p:cNvPr id="174" name="Google Shape;174;gca3bd78c21_0_73"/>
          <p:cNvSpPr txBox="1"/>
          <p:nvPr>
            <p:ph idx="1" type="body"/>
          </p:nvPr>
        </p:nvSpPr>
        <p:spPr>
          <a:xfrm>
            <a:off x="610550" y="1480925"/>
            <a:ext cx="7822200" cy="31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Derive the formulas of all the piecewise functions with the user given order n (via integration)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Advantageous for a specific closed-source application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Limited Programmability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Runtime &amp; memory Issue as n increases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5" name="Google Shape;175;gca3bd78c21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3275" y="1694025"/>
            <a:ext cx="4263975" cy="4366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gca3bd78c21_0_73"/>
          <p:cNvPicPr preferRelativeResize="0"/>
          <p:nvPr/>
        </p:nvPicPr>
        <p:blipFill rotWithShape="1">
          <a:blip r:embed="rId4">
            <a:alphaModFix/>
          </a:blip>
          <a:srcRect b="0" l="5713" r="0" t="0"/>
          <a:stretch/>
        </p:blipFill>
        <p:spPr>
          <a:xfrm>
            <a:off x="1321750" y="4521125"/>
            <a:ext cx="6196651" cy="226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a3bd78c21_0_64"/>
          <p:cNvSpPr txBox="1"/>
          <p:nvPr>
            <p:ph type="title"/>
          </p:nvPr>
        </p:nvSpPr>
        <p:spPr>
          <a:xfrm>
            <a:off x="690840" y="309960"/>
            <a:ext cx="12435000" cy="12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Digital Feedforward System</a:t>
            </a:r>
            <a:endParaRPr sz="3600"/>
          </a:p>
        </p:txBody>
      </p:sp>
      <p:sp>
        <p:nvSpPr>
          <p:cNvPr id="183" name="Google Shape;183;gca3bd78c21_0_64"/>
          <p:cNvSpPr txBox="1"/>
          <p:nvPr>
            <p:ph idx="1" type="body"/>
          </p:nvPr>
        </p:nvSpPr>
        <p:spPr>
          <a:xfrm>
            <a:off x="610550" y="1633325"/>
            <a:ext cx="6081300" cy="508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Sample 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only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 first 3 intervals of the highest order profile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Use Digital Integrators and recursive pattern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Other Advantages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Little to none storage requirement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No additional runtime caused by reading and saving overheads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No extra MACs done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○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O(2</a:t>
            </a:r>
            <a:r>
              <a:rPr baseline="30000" lang="en-US" sz="28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baseline="30000" lang="en-US" sz="280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) vs O(2</a:t>
            </a:r>
            <a:r>
              <a:rPr baseline="30000" lang="en-US" sz="28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)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gca3bd78c21_0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0" y="1227875"/>
            <a:ext cx="6479249" cy="24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ca3bd78c21_0_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1850" y="4064000"/>
            <a:ext cx="6820949" cy="2534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ca3bd78c21_0_93"/>
          <p:cNvSpPr txBox="1"/>
          <p:nvPr>
            <p:ph type="title"/>
          </p:nvPr>
        </p:nvSpPr>
        <p:spPr>
          <a:xfrm>
            <a:off x="690840" y="309960"/>
            <a:ext cx="12435000" cy="12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Closed Loop System</a:t>
            </a:r>
            <a:endParaRPr sz="3600"/>
          </a:p>
        </p:txBody>
      </p:sp>
      <p:pic>
        <p:nvPicPr>
          <p:cNvPr id="192" name="Google Shape;192;gca3bd78c21_0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786" y="1703837"/>
            <a:ext cx="12247139" cy="436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gca3bd78c21_0_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7800" y="1991274"/>
            <a:ext cx="5489125" cy="37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ca3bd78c21_0_86"/>
          <p:cNvSpPr txBox="1"/>
          <p:nvPr>
            <p:ph type="title"/>
          </p:nvPr>
        </p:nvSpPr>
        <p:spPr>
          <a:xfrm>
            <a:off x="690840" y="309960"/>
            <a:ext cx="12435000" cy="12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Comparison of Results</a:t>
            </a:r>
            <a:endParaRPr sz="3600"/>
          </a:p>
        </p:txBody>
      </p:sp>
      <p:pic>
        <p:nvPicPr>
          <p:cNvPr id="200" name="Google Shape;200;gca3bd78c21_0_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3100" y="459789"/>
            <a:ext cx="4910949" cy="3127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gca3bd78c21_0_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2514" y="3845100"/>
            <a:ext cx="5141544" cy="307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2020-11-16T21:39:35Z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University of Illinois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Custom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</vt:i4>
  </property>
</Properties>
</file>